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A93BB-C651-45E6-9D8C-E72E13A9BDD2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6FE76-1F8D-471A-BC0D-352AD3DB3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093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A93BB-C651-45E6-9D8C-E72E13A9BDD2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6FE76-1F8D-471A-BC0D-352AD3DB3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421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A93BB-C651-45E6-9D8C-E72E13A9BDD2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6FE76-1F8D-471A-BC0D-352AD3DB3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491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A93BB-C651-45E6-9D8C-E72E13A9BDD2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6FE76-1F8D-471A-BC0D-352AD3DB3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454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A93BB-C651-45E6-9D8C-E72E13A9BDD2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6FE76-1F8D-471A-BC0D-352AD3DB3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4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A93BB-C651-45E6-9D8C-E72E13A9BDD2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6FE76-1F8D-471A-BC0D-352AD3DB3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674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A93BB-C651-45E6-9D8C-E72E13A9BDD2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6FE76-1F8D-471A-BC0D-352AD3DB3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167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A93BB-C651-45E6-9D8C-E72E13A9BDD2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6FE76-1F8D-471A-BC0D-352AD3DB3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816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A93BB-C651-45E6-9D8C-E72E13A9BDD2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6FE76-1F8D-471A-BC0D-352AD3DB3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491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A93BB-C651-45E6-9D8C-E72E13A9BDD2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6FE76-1F8D-471A-BC0D-352AD3DB3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96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A93BB-C651-45E6-9D8C-E72E13A9BDD2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6FE76-1F8D-471A-BC0D-352AD3DB3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667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8A93BB-C651-45E6-9D8C-E72E13A9BDD2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46FE76-1F8D-471A-BC0D-352AD3DB3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341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latin typeface="Andalus" pitchFamily="18" charset="-78"/>
                <a:cs typeface="Andalus" pitchFamily="18" charset="-78"/>
              </a:rPr>
              <a:t>General anesthesia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/>
            </a:r>
            <a:br>
              <a:rPr lang="en-US" dirty="0">
                <a:latin typeface="Andalus" pitchFamily="18" charset="-78"/>
                <a:cs typeface="Andalus" pitchFamily="18" charset="-78"/>
              </a:rPr>
            </a:br>
            <a:endParaRPr lang="en-US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Dr.Alaa</a:t>
            </a:r>
            <a:r>
              <a:rPr lang="en-US" b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A. Ibrahim </a:t>
            </a:r>
            <a:endParaRPr lang="en-US" b="1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0959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2438400" y="-1524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ndalus" pitchFamily="18" charset="-78"/>
                <a:cs typeface="Andalus" pitchFamily="18" charset="-78"/>
              </a:rPr>
              <a:t>Ocular signs </a:t>
            </a:r>
            <a:endParaRPr lang="en-US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5715000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ndalus" pitchFamily="18" charset="-78"/>
                <a:cs typeface="Andalus" pitchFamily="18" charset="-78"/>
              </a:rPr>
              <a:t>These include eyeball position and movement, photo motor reflexes and pupillary size, lacrimation, and palpebral, corneal, and conjunctival reflexes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.</a:t>
            </a:r>
          </a:p>
          <a:p>
            <a:r>
              <a:rPr lang="en-US" sz="2400" dirty="0">
                <a:latin typeface="Andalus" pitchFamily="18" charset="-78"/>
                <a:cs typeface="Andalus" pitchFamily="18" charset="-78"/>
              </a:rPr>
              <a:t>Eyeballs are generally turned downward in dogs, cats , and pigs with light and medium surgical anesthesia 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and eyelids are 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usually 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closed</a:t>
            </a:r>
          </a:p>
          <a:p>
            <a:r>
              <a:rPr lang="en-US" sz="2400" dirty="0">
                <a:latin typeface="Andalus" pitchFamily="18" charset="-78"/>
                <a:cs typeface="Andalus" pitchFamily="18" charset="-78"/>
              </a:rPr>
              <a:t>The pupils are dilated during stage II but thereafter 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constrict</a:t>
            </a:r>
          </a:p>
          <a:p>
            <a:r>
              <a:rPr lang="en-US" sz="2400" dirty="0">
                <a:latin typeface="Andalus" pitchFamily="18" charset="-78"/>
                <a:cs typeface="Andalus" pitchFamily="18" charset="-78"/>
              </a:rPr>
              <a:t>Reflex constriction of the pupil on exposure to light stimuli (photo motor reflex) is lost on transition from light to medium surgical 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anesthesia</a:t>
            </a:r>
          </a:p>
          <a:p>
            <a:endParaRPr lang="en-US" sz="2400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00356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5" t="7262" r="4689" b="46365"/>
          <a:stretch/>
        </p:blipFill>
        <p:spPr bwMode="auto">
          <a:xfrm>
            <a:off x="685800" y="533400"/>
            <a:ext cx="7899399" cy="55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292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Andalus" pitchFamily="18" charset="-78"/>
                <a:cs typeface="Andalus" pitchFamily="18" charset="-78"/>
              </a:rPr>
              <a:t>Other signs of anesthesia </a:t>
            </a:r>
            <a:endParaRPr lang="en-US" sz="36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5410200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ndalus" pitchFamily="18" charset="-78"/>
                <a:cs typeface="Andalus" pitchFamily="18" charset="-78"/>
              </a:rPr>
              <a:t>limb muscles are relaxed in light anesthesia, 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whereas abdominal 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muscles are not well relaxed until anesthesia is 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deep</a:t>
            </a:r>
          </a:p>
          <a:p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In dog stage III, passive opening of the mouth may elicit yawning</a:t>
            </a:r>
          </a:p>
          <a:p>
            <a:r>
              <a:rPr lang="en-US" sz="2400" dirty="0">
                <a:latin typeface="Andalus" pitchFamily="18" charset="-78"/>
                <a:cs typeface="Andalus" pitchFamily="18" charset="-78"/>
              </a:rPr>
              <a:t>Resistance to opening the mouth fully is lost in medium anesthesia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.</a:t>
            </a:r>
          </a:p>
          <a:p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In dogs and cats , The 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digital (pedal) 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reflex lost in medium plane </a:t>
            </a:r>
          </a:p>
          <a:p>
            <a:r>
              <a:rPr lang="en-US" sz="2400" dirty="0">
                <a:latin typeface="Andalus" pitchFamily="18" charset="-78"/>
                <a:cs typeface="Andalus" pitchFamily="18" charset="-78"/>
              </a:rPr>
              <a:t>Head shaking in response to ear 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pinching is lost in surgical anesthesia stage in cats , rabbits , and pigs </a:t>
            </a:r>
          </a:p>
          <a:p>
            <a:endParaRPr lang="en-US" sz="2400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114800"/>
            <a:ext cx="28575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74173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81000" y="-2286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latin typeface="Andalus" pitchFamily="18" charset="-78"/>
                <a:cs typeface="Andalus" pitchFamily="18" charset="-78"/>
              </a:rPr>
              <a:t>Physical Signs of Anesthetic Depth</a:t>
            </a:r>
            <a:endParaRPr lang="en-US" sz="36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52400" y="685800"/>
            <a:ext cx="8763000" cy="6019800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ndalus" pitchFamily="18" charset="-78"/>
                <a:cs typeface="Andalus" pitchFamily="18" charset="-78"/>
              </a:rPr>
              <a:t>Spontaneous movement is a reliable sign of 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a light 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level 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of anesthesia 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with most anesthetics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.</a:t>
            </a:r>
          </a:p>
          <a:p>
            <a:endParaRPr lang="en-US" sz="2400" dirty="0" smtClean="0">
              <a:latin typeface="Andalus" pitchFamily="18" charset="-78"/>
              <a:cs typeface="Andalus" pitchFamily="18" charset="-78"/>
            </a:endParaRPr>
          </a:p>
          <a:p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Reflex 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movement in response to surgical stimulation is a 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reliable sign 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of a light level of anesthesia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.</a:t>
            </a:r>
          </a:p>
          <a:p>
            <a:endParaRPr lang="en-US" sz="2400" dirty="0" smtClean="0">
              <a:latin typeface="Andalus" pitchFamily="18" charset="-78"/>
              <a:cs typeface="Andalus" pitchFamily="18" charset="-78"/>
            </a:endParaRPr>
          </a:p>
          <a:p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Sudden increase in heart and 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respiratory rate in response to surgical stimulation, is 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a 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reliable sign of a light level of anesthesia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.</a:t>
            </a:r>
          </a:p>
          <a:p>
            <a:endParaRPr lang="en-US" sz="2400" dirty="0" smtClean="0">
              <a:latin typeface="Andalus" pitchFamily="18" charset="-78"/>
              <a:cs typeface="Andalus" pitchFamily="18" charset="-78"/>
            </a:endParaRPr>
          </a:p>
          <a:p>
            <a:r>
              <a:rPr lang="en-US" sz="2400" dirty="0">
                <a:latin typeface="Andalus" pitchFamily="18" charset="-78"/>
                <a:cs typeface="Andalus" pitchFamily="18" charset="-78"/>
              </a:rPr>
              <a:t>Mandibular muscle tone should be lots, some, and none in light, medium, and deep levels of anesthesia, respectively, </a:t>
            </a:r>
            <a:endParaRPr lang="en-US" sz="2400" dirty="0" smtClean="0">
              <a:latin typeface="Andalus" pitchFamily="18" charset="-78"/>
              <a:cs typeface="Andalus" pitchFamily="18" charset="-78"/>
            </a:endParaRPr>
          </a:p>
          <a:p>
            <a:endParaRPr lang="en-US" sz="2400" dirty="0" smtClean="0">
              <a:latin typeface="Andalus" pitchFamily="18" charset="-78"/>
              <a:cs typeface="Andalus" pitchFamily="18" charset="-78"/>
            </a:endParaRPr>
          </a:p>
          <a:p>
            <a:r>
              <a:rPr lang="en-US" sz="2400" dirty="0">
                <a:latin typeface="Andalus" pitchFamily="18" charset="-78"/>
                <a:cs typeface="Andalus" pitchFamily="18" charset="-78"/>
              </a:rPr>
              <a:t>A change to an abdominal (diaphragm)-first breathing pattern signals a deeper level of anesthesia</a:t>
            </a:r>
            <a:endParaRPr lang="en-US" sz="2400" dirty="0" smtClean="0">
              <a:latin typeface="Andalus" pitchFamily="18" charset="-78"/>
              <a:cs typeface="Andalus" pitchFamily="18" charset="-78"/>
            </a:endParaRPr>
          </a:p>
          <a:p>
            <a:endParaRPr lang="en-US" sz="2400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961813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28600" y="-76200"/>
            <a:ext cx="8229600" cy="1143000"/>
          </a:xfrm>
        </p:spPr>
        <p:txBody>
          <a:bodyPr>
            <a:normAutofit fontScale="90000"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sz="2400" dirty="0">
                <a:latin typeface="Andalus" pitchFamily="18" charset="-78"/>
                <a:cs typeface="Andalus" pitchFamily="18" charset="-78"/>
              </a:rPr>
              <a:t>The presence of a palpebral 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reflex 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is a reliable indicator of a light level of anesthesia. The absence of it suggests a medium or deep level. 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762000"/>
            <a:ext cx="8686800" cy="5364163"/>
          </a:xfrm>
        </p:spPr>
        <p:txBody>
          <a:bodyPr>
            <a:normAutofit/>
          </a:bodyPr>
          <a:lstStyle/>
          <a:p>
            <a:endParaRPr lang="en-US" sz="2400" dirty="0" smtClean="0">
              <a:latin typeface="Andalus" pitchFamily="18" charset="-78"/>
              <a:cs typeface="Andalus" pitchFamily="18" charset="-78"/>
            </a:endParaRPr>
          </a:p>
          <a:p>
            <a:endParaRPr lang="en-US" sz="2400" dirty="0" smtClean="0">
              <a:latin typeface="Andalus" pitchFamily="18" charset="-78"/>
              <a:cs typeface="Andalus" pitchFamily="18" charset="-78"/>
            </a:endParaRPr>
          </a:p>
          <a:p>
            <a:endParaRPr lang="en-US" sz="2400" dirty="0">
              <a:latin typeface="Andalus" pitchFamily="18" charset="-78"/>
              <a:cs typeface="Andalus" pitchFamily="18" charset="-78"/>
            </a:endParaRPr>
          </a:p>
          <a:p>
            <a:endParaRPr lang="en-US" sz="2400" dirty="0" smtClean="0">
              <a:latin typeface="Andalus" pitchFamily="18" charset="-78"/>
              <a:cs typeface="Andalus" pitchFamily="18" charset="-78"/>
            </a:endParaRPr>
          </a:p>
          <a:p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Presence of pupillary light reflex (constriction in </a:t>
            </a:r>
            <a:r>
              <a:rPr lang="en-US" sz="2400" dirty="0" err="1" smtClean="0">
                <a:latin typeface="Andalus" pitchFamily="18" charset="-78"/>
                <a:cs typeface="Andalus" pitchFamily="18" charset="-78"/>
              </a:rPr>
              <a:t>reponse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 to light) and dazzle reflex( blink in response to bright light ) light to medium level of anesthesia </a:t>
            </a:r>
          </a:p>
          <a:p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Eyeball central (pupil medium size ) in light level and ventromedial in medium level and again central in deep level </a:t>
            </a:r>
          </a:p>
          <a:p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Presence of gag reflex and swallowing is signs of light level  </a:t>
            </a:r>
            <a:endParaRPr lang="en-US" sz="2400" dirty="0">
              <a:latin typeface="Andalus" pitchFamily="18" charset="-78"/>
              <a:cs typeface="Andalus" pitchFamily="18" charset="-78"/>
            </a:endParaRPr>
          </a:p>
          <a:p>
            <a:endParaRPr lang="en-US" sz="2400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609600"/>
            <a:ext cx="3048000" cy="2030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953001"/>
            <a:ext cx="2831475" cy="1884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4227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04800" y="457200"/>
            <a:ext cx="8382000" cy="5668963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Andalus" pitchFamily="18" charset="-78"/>
                <a:cs typeface="Andalus" pitchFamily="18" charset="-78"/>
              </a:rPr>
              <a:t>Anesthesia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 (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Greek term 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anesthesia 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meaning "insensibility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,“) 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is used to describe the loss of sensation to the entire or any part of the body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.</a:t>
            </a:r>
          </a:p>
          <a:p>
            <a:endParaRPr lang="en-US" sz="2400" dirty="0" smtClean="0">
              <a:latin typeface="Andalus" pitchFamily="18" charset="-78"/>
              <a:cs typeface="Andalus" pitchFamily="18" charset="-78"/>
            </a:endParaRPr>
          </a:p>
          <a:p>
            <a:endParaRPr lang="en-US" sz="2400" dirty="0" smtClean="0">
              <a:latin typeface="Andalus" pitchFamily="18" charset="-78"/>
              <a:cs typeface="Andalus" pitchFamily="18" charset="-78"/>
            </a:endParaRPr>
          </a:p>
          <a:p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By Drugs 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that depress the activity of nervous tissue locally, regionally, or within the 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CNS.</a:t>
            </a:r>
          </a:p>
          <a:p>
            <a:endParaRPr lang="en-US" sz="2400" dirty="0">
              <a:latin typeface="Andalus" pitchFamily="18" charset="-78"/>
              <a:cs typeface="Andalus" pitchFamily="18" charset="-78"/>
            </a:endParaRPr>
          </a:p>
          <a:p>
            <a:endParaRPr lang="en-US" sz="2400" dirty="0" smtClean="0">
              <a:latin typeface="Andalus" pitchFamily="18" charset="-78"/>
              <a:cs typeface="Andalus" pitchFamily="18" charset="-78"/>
            </a:endParaRPr>
          </a:p>
          <a:p>
            <a:endParaRPr lang="en-US" sz="2400" dirty="0" smtClean="0">
              <a:latin typeface="Andalus" pitchFamily="18" charset="-78"/>
              <a:cs typeface="Andalus" pitchFamily="18" charset="-78"/>
            </a:endParaRPr>
          </a:p>
          <a:p>
            <a:r>
              <a:rPr lang="en-US" sz="2400" b="1" dirty="0">
                <a:latin typeface="Andalus" pitchFamily="18" charset="-78"/>
                <a:cs typeface="Andalus" pitchFamily="18" charset="-78"/>
              </a:rPr>
              <a:t>Surgical </a:t>
            </a:r>
            <a:r>
              <a:rPr lang="en-US" sz="2400" b="1" dirty="0" smtClean="0">
                <a:latin typeface="Andalus" pitchFamily="18" charset="-78"/>
                <a:cs typeface="Andalus" pitchFamily="18" charset="-78"/>
              </a:rPr>
              <a:t>anesthesia: 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Is 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the state/plane of general anesthesia that provides unconsciousness, muscular relaxation, and analgesia sufficient for painless surgery</a:t>
            </a:r>
            <a:r>
              <a:rPr lang="en-US" sz="2400" dirty="0"/>
              <a:t>.</a:t>
            </a:r>
          </a:p>
          <a:p>
            <a:endParaRPr lang="en-US" sz="2400" dirty="0">
              <a:latin typeface="Andalus" pitchFamily="18" charset="-78"/>
              <a:cs typeface="Andalus" pitchFamily="18" charset="-78"/>
            </a:endParaRPr>
          </a:p>
          <a:p>
            <a:endParaRPr lang="en-US" sz="2400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0551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>
                <a:latin typeface="Andalus" pitchFamily="18" charset="-78"/>
                <a:cs typeface="Andalus" pitchFamily="18" charset="-78"/>
              </a:rPr>
              <a:t>Reasons for Administering Anesthesia</a:t>
            </a:r>
            <a:r>
              <a:rPr lang="en-US" sz="3600" dirty="0">
                <a:latin typeface="Andalus" pitchFamily="18" charset="-78"/>
                <a:cs typeface="Andalus" pitchFamily="18" charset="-78"/>
              </a:rPr>
              <a:t/>
            </a:r>
            <a:br>
              <a:rPr lang="en-US" sz="3600" dirty="0">
                <a:latin typeface="Andalus" pitchFamily="18" charset="-78"/>
                <a:cs typeface="Andalus" pitchFamily="18" charset="-78"/>
              </a:rPr>
            </a:br>
            <a:endParaRPr lang="en-US" sz="36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>
                <a:latin typeface="Andalus" pitchFamily="18" charset="-78"/>
                <a:cs typeface="Andalus" pitchFamily="18" charset="-78"/>
              </a:rPr>
              <a:t>Alleviate pain and induce muscle relaxation, essential for safe surgery.</a:t>
            </a:r>
          </a:p>
          <a:p>
            <a:pPr lvl="0"/>
            <a:r>
              <a:rPr lang="en-US" dirty="0">
                <a:latin typeface="Andalus" pitchFamily="18" charset="-78"/>
                <a:cs typeface="Andalus" pitchFamily="18" charset="-78"/>
              </a:rPr>
              <a:t> Control of animal</a:t>
            </a:r>
          </a:p>
          <a:p>
            <a:pPr lvl="0"/>
            <a:r>
              <a:rPr lang="en-US" dirty="0">
                <a:latin typeface="Andalus" pitchFamily="18" charset="-78"/>
                <a:cs typeface="Andalus" pitchFamily="18" charset="-78"/>
              </a:rPr>
              <a:t>Safe transportation of wild and exotic animals</a:t>
            </a:r>
          </a:p>
          <a:p>
            <a:pPr lvl="0"/>
            <a:r>
              <a:rPr lang="en-US" dirty="0">
                <a:latin typeface="Andalus" pitchFamily="18" charset="-78"/>
                <a:cs typeface="Andalus" pitchFamily="18" charset="-78"/>
              </a:rPr>
              <a:t>Diagnostic and therapeutic procedures </a:t>
            </a:r>
          </a:p>
          <a:p>
            <a:r>
              <a:rPr lang="en-US" dirty="0" smtClean="0">
                <a:latin typeface="Andalus" pitchFamily="18" charset="-78"/>
                <a:cs typeface="Andalus" pitchFamily="18" charset="-78"/>
              </a:rPr>
              <a:t>Euthanasia </a:t>
            </a:r>
          </a:p>
          <a:p>
            <a:r>
              <a:rPr lang="en-US" dirty="0" smtClean="0">
                <a:latin typeface="Andalus" pitchFamily="18" charset="-78"/>
                <a:cs typeface="Andalus" pitchFamily="18" charset="-78"/>
              </a:rPr>
              <a:t>Human 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slaughter of human food animals </a:t>
            </a:r>
          </a:p>
        </p:txBody>
      </p:sp>
    </p:spTree>
    <p:extLst>
      <p:ext uri="{BB962C8B-B14F-4D97-AF65-F5344CB8AC3E}">
        <p14:creationId xmlns:p14="http://schemas.microsoft.com/office/powerpoint/2010/main" val="388582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ndalus" pitchFamily="18" charset="-78"/>
                <a:cs typeface="Andalus" pitchFamily="18" charset="-78"/>
              </a:rPr>
              <a:t>Stages of general anesthesia </a:t>
            </a:r>
            <a:endParaRPr lang="en-US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1066800"/>
            <a:ext cx="8686800" cy="5059363"/>
          </a:xfrm>
        </p:spPr>
        <p:txBody>
          <a:bodyPr/>
          <a:lstStyle/>
          <a:p>
            <a:r>
              <a:rPr lang="en-US" b="1" dirty="0" smtClean="0">
                <a:latin typeface="Andalus" pitchFamily="18" charset="-78"/>
                <a:cs typeface="Andalus" pitchFamily="18" charset="-78"/>
              </a:rPr>
              <a:t>Stage of voluntary movement</a:t>
            </a:r>
          </a:p>
          <a:p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Start from 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administration of anesthetic 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to loss 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of consciousness. Some analgesia may be 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present</a:t>
            </a:r>
          </a:p>
          <a:p>
            <a:r>
              <a:rPr lang="en-US" sz="2400" dirty="0">
                <a:latin typeface="Andalus" pitchFamily="18" charset="-78"/>
                <a:cs typeface="Andalus" pitchFamily="18" charset="-78"/>
              </a:rPr>
              <a:t>Nervous animals are bound to resist 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restraint</a:t>
            </a:r>
          </a:p>
          <a:p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Excited animals 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may struggle violently and voluntarily hold their breath for short 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periods</a:t>
            </a:r>
          </a:p>
          <a:p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Rapid 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heartbeat and pupillary 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dilation</a:t>
            </a:r>
          </a:p>
          <a:p>
            <a:r>
              <a:rPr lang="en-US" sz="2400" dirty="0">
                <a:latin typeface="Andalus" pitchFamily="18" charset="-78"/>
                <a:cs typeface="Andalus" pitchFamily="18" charset="-78"/>
              </a:rPr>
              <a:t>Salivation , urination , and defecation are frequent in some 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species</a:t>
            </a:r>
            <a:r>
              <a:rPr lang="en-US" sz="2400" dirty="0" smtClean="0"/>
              <a:t> </a:t>
            </a:r>
            <a:endParaRPr lang="en-US" sz="2400" dirty="0"/>
          </a:p>
          <a:p>
            <a:endParaRPr lang="en-US" sz="2400" dirty="0" smtClean="0">
              <a:latin typeface="Andalus" pitchFamily="18" charset="-78"/>
              <a:cs typeface="Andalus" pitchFamily="18" charset="-78"/>
            </a:endParaRPr>
          </a:p>
          <a:p>
            <a:endParaRPr lang="en-US" sz="2400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700" y="4495800"/>
            <a:ext cx="354330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572000"/>
            <a:ext cx="3891064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165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Andalus" pitchFamily="18" charset="-78"/>
                <a:cs typeface="Andalus" pitchFamily="18" charset="-78"/>
              </a:rPr>
              <a:t>Stage II(stage of delirium or involuntary movement )</a:t>
            </a:r>
            <a:endParaRPr lang="en-US" sz="32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04800" y="1143000"/>
            <a:ext cx="8382000" cy="4983163"/>
          </a:xfrm>
        </p:spPr>
        <p:txBody>
          <a:bodyPr>
            <a:normAutofit fontScale="92500"/>
          </a:bodyPr>
          <a:lstStyle/>
          <a:p>
            <a:r>
              <a:rPr lang="en-US" sz="2400" dirty="0">
                <a:latin typeface="Andalus" pitchFamily="18" charset="-78"/>
                <a:cs typeface="Andalus" pitchFamily="18" charset="-78"/>
              </a:rPr>
              <a:t>Animal loss all voluntary control as the CNS become 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depressed</a:t>
            </a:r>
          </a:p>
          <a:p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Start from 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loss of consciousness to the onset of a regular pattern of breathing .</a:t>
            </a:r>
          </a:p>
          <a:p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Patients  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react to external stimuli by violent reflex struggling, breath holding, tachypnea, and hyperventilation</a:t>
            </a:r>
            <a:r>
              <a:rPr lang="en-US" sz="2400" dirty="0" smtClean="0"/>
              <a:t>.</a:t>
            </a:r>
          </a:p>
          <a:p>
            <a:pPr lvl="0"/>
            <a:r>
              <a:rPr lang="en-US" sz="2400" dirty="0">
                <a:latin typeface="Andalus" pitchFamily="18" charset="-78"/>
                <a:cs typeface="Andalus" pitchFamily="18" charset="-78"/>
              </a:rPr>
              <a:t>Fast and strong heartbeat , cardiac arrhythmia , widely dilated 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pupil</a:t>
            </a:r>
          </a:p>
          <a:p>
            <a:r>
              <a:rPr lang="en-US" sz="2400" dirty="0">
                <a:latin typeface="Andalus" pitchFamily="18" charset="-78"/>
                <a:cs typeface="Andalus" pitchFamily="18" charset="-78"/>
              </a:rPr>
              <a:t>Nystagmus in horses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.</a:t>
            </a:r>
          </a:p>
          <a:p>
            <a:pPr lvl="0"/>
            <a:r>
              <a:rPr lang="en-US" sz="2400" dirty="0">
                <a:latin typeface="Andalus" pitchFamily="18" charset="-78"/>
                <a:cs typeface="Andalus" pitchFamily="18" charset="-78"/>
              </a:rPr>
              <a:t>Animals may whine, cry, bellow, or neigh, </a:t>
            </a:r>
            <a:endParaRPr lang="en-US" sz="2400" dirty="0" smtClean="0">
              <a:latin typeface="Andalus" pitchFamily="18" charset="-78"/>
              <a:cs typeface="Andalus" pitchFamily="18" charset="-78"/>
            </a:endParaRPr>
          </a:p>
          <a:p>
            <a:pPr marL="0" lvl="0" indent="0">
              <a:buNone/>
            </a:pPr>
            <a:r>
              <a:rPr lang="en-US" sz="24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   </a:t>
            </a:r>
          </a:p>
          <a:p>
            <a:pPr lvl="0"/>
            <a:r>
              <a:rPr lang="en-US" sz="2400" dirty="0">
                <a:latin typeface="Andalus" pitchFamily="18" charset="-78"/>
                <a:cs typeface="Andalus" pitchFamily="18" charset="-78"/>
              </a:rPr>
              <a:t>Excessive 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salivation 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in ruminants and cats </a:t>
            </a:r>
          </a:p>
          <a:p>
            <a:pPr lvl="0"/>
            <a:r>
              <a:rPr lang="en-US" sz="2400" dirty="0">
                <a:latin typeface="Andalus" pitchFamily="18" charset="-78"/>
                <a:cs typeface="Andalus" pitchFamily="18" charset="-78"/>
              </a:rPr>
              <a:t>Vomiting 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in dogs, cats , and 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goats.</a:t>
            </a:r>
          </a:p>
          <a:p>
            <a:pPr lvl="0"/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Laryngeal 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spasm 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and presence of jaw tone </a:t>
            </a:r>
            <a:endParaRPr lang="en-US" sz="2400" dirty="0">
              <a:latin typeface="Andalus" pitchFamily="18" charset="-78"/>
              <a:cs typeface="Andalus" pitchFamily="18" charset="-78"/>
            </a:endParaRPr>
          </a:p>
          <a:p>
            <a:pPr lvl="0"/>
            <a:endParaRPr lang="en-US" sz="2400" dirty="0">
              <a:latin typeface="Andalus" pitchFamily="18" charset="-78"/>
              <a:cs typeface="Andalus" pitchFamily="18" charset="-78"/>
            </a:endParaRPr>
          </a:p>
          <a:p>
            <a:endParaRPr lang="en-US" sz="2400" dirty="0">
              <a:latin typeface="Andalus" pitchFamily="18" charset="-78"/>
              <a:cs typeface="Andalus" pitchFamily="18" charset="-78"/>
            </a:endParaRPr>
          </a:p>
          <a:p>
            <a:pPr lvl="0"/>
            <a:endParaRPr lang="en-US" sz="2400" dirty="0">
              <a:latin typeface="Andalus" pitchFamily="18" charset="-78"/>
              <a:cs typeface="Andalus" pitchFamily="18" charset="-78"/>
            </a:endParaRPr>
          </a:p>
          <a:p>
            <a:endParaRPr lang="en-US" sz="2400" dirty="0"/>
          </a:p>
          <a:p>
            <a:endParaRPr lang="en-US" sz="2400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4468" y="3552825"/>
            <a:ext cx="2524732" cy="315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1150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Andalus" pitchFamily="18" charset="-78"/>
                <a:cs typeface="Andalus" pitchFamily="18" charset="-78"/>
              </a:rPr>
              <a:t>Stage III (stage of surgical anesthesia )</a:t>
            </a:r>
            <a:endParaRPr lang="en-US" sz="32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28600" y="685800"/>
            <a:ext cx="8458200" cy="5440363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atin typeface="Andalus" pitchFamily="18" charset="-78"/>
                <a:cs typeface="Andalus" pitchFamily="18" charset="-78"/>
              </a:rPr>
              <a:t>Light anesthesia </a:t>
            </a:r>
            <a:r>
              <a:rPr lang="en-US" sz="2400" dirty="0"/>
              <a:t> 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persists until eyeball movement stop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.</a:t>
            </a:r>
          </a:p>
          <a:p>
            <a:endParaRPr lang="en-US" sz="2400" dirty="0" smtClean="0">
              <a:latin typeface="Andalus" pitchFamily="18" charset="-78"/>
              <a:cs typeface="Andalus" pitchFamily="18" charset="-78"/>
            </a:endParaRPr>
          </a:p>
          <a:p>
            <a:r>
              <a:rPr lang="en-US" sz="2400" b="1" dirty="0" smtClean="0">
                <a:latin typeface="Andalus" pitchFamily="18" charset="-78"/>
                <a:cs typeface="Andalus" pitchFamily="18" charset="-78"/>
              </a:rPr>
              <a:t>Medium anesthesia 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stable respiration and pulse rate, absent of the following reflexes  laryngeal reflex  , palpebral reflex, corneal reflex, and adequate muscle relaxation and analgesia for most surgical 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procedures</a:t>
            </a:r>
          </a:p>
          <a:p>
            <a:endParaRPr lang="en-US" sz="2400" dirty="0">
              <a:latin typeface="Andalus" pitchFamily="18" charset="-78"/>
              <a:cs typeface="Andalus" pitchFamily="18" charset="-78"/>
            </a:endParaRPr>
          </a:p>
          <a:p>
            <a:endParaRPr lang="en-US" sz="2400" dirty="0" smtClean="0">
              <a:latin typeface="Andalus" pitchFamily="18" charset="-78"/>
              <a:cs typeface="Andalus" pitchFamily="18" charset="-78"/>
            </a:endParaRPr>
          </a:p>
          <a:p>
            <a:r>
              <a:rPr lang="en-US" sz="2400" b="1" dirty="0" smtClean="0">
                <a:latin typeface="Andalus" pitchFamily="18" charset="-78"/>
                <a:cs typeface="Andalus" pitchFamily="18" charset="-78"/>
              </a:rPr>
              <a:t>Deep anesthesia  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decrease intercostal muscle function, 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profound muscle relaxation, diaphragmatic breathing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 and 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centered and dilated pupil</a:t>
            </a:r>
            <a:endParaRPr lang="en-US" sz="2400" b="1" dirty="0" smtClean="0">
              <a:latin typeface="Andalus" pitchFamily="18" charset="-78"/>
              <a:cs typeface="Andalus" pitchFamily="18" charset="-78"/>
            </a:endParaRPr>
          </a:p>
          <a:p>
            <a:endParaRPr lang="en-US" sz="2400" b="1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071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Andalus" pitchFamily="18" charset="-78"/>
                <a:cs typeface="Andalus" pitchFamily="18" charset="-78"/>
              </a:rPr>
              <a:t>Stage IV (overdosage)</a:t>
            </a:r>
            <a:endParaRPr lang="en-US" sz="40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The 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CNS is extremity depressed and respiration is cease. The heart is beat for short time and blood pressure is at the  shock level </a:t>
            </a:r>
            <a:endParaRPr lang="en-US" sz="2400" dirty="0" smtClean="0">
              <a:latin typeface="Andalus" pitchFamily="18" charset="-78"/>
              <a:cs typeface="Andalus" pitchFamily="18" charset="-78"/>
            </a:endParaRPr>
          </a:p>
          <a:p>
            <a:r>
              <a:rPr lang="en-US" sz="2400" dirty="0">
                <a:latin typeface="Andalus" pitchFamily="18" charset="-78"/>
                <a:cs typeface="Andalus" pitchFamily="18" charset="-78"/>
              </a:rPr>
              <a:t>Capillary refill time is markedly delayed , and pupils are widely dilated .Anal and bladder sphincters  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relax</a:t>
            </a:r>
          </a:p>
          <a:p>
            <a:r>
              <a:rPr lang="en-US" sz="2400" dirty="0">
                <a:latin typeface="Andalus" pitchFamily="18" charset="-78"/>
                <a:cs typeface="Andalus" pitchFamily="18" charset="-78"/>
              </a:rPr>
              <a:t>Death quickly occur unless immediate resuscitative steps are taken.  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014" y="4191000"/>
            <a:ext cx="4153786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Dog Has Dilated Pupils: What To D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215186"/>
            <a:ext cx="3657600" cy="2439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769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1524000" y="762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Andalus" pitchFamily="18" charset="-78"/>
                <a:cs typeface="Andalus" pitchFamily="18" charset="-78"/>
              </a:rPr>
              <a:t>Signs of anesthesia </a:t>
            </a:r>
            <a:r>
              <a:rPr lang="en-US" sz="3600" dirty="0">
                <a:latin typeface="Andalus" pitchFamily="18" charset="-78"/>
                <a:cs typeface="Andalus" pitchFamily="18" charset="-78"/>
              </a:rPr>
              <a:t/>
            </a:r>
            <a:br>
              <a:rPr lang="en-US" sz="3600" dirty="0">
                <a:latin typeface="Andalus" pitchFamily="18" charset="-78"/>
                <a:cs typeface="Andalus" pitchFamily="18" charset="-78"/>
              </a:rPr>
            </a:br>
            <a:endParaRPr lang="en-US" sz="36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28600" y="990600"/>
            <a:ext cx="8839200" cy="5638800"/>
          </a:xfrm>
        </p:spPr>
        <p:txBody>
          <a:bodyPr/>
          <a:lstStyle/>
          <a:p>
            <a:r>
              <a:rPr lang="en-US" b="1" dirty="0" smtClean="0">
                <a:latin typeface="Andalus" pitchFamily="18" charset="-78"/>
                <a:cs typeface="Andalus" pitchFamily="18" charset="-78"/>
              </a:rPr>
              <a:t>Respiration </a:t>
            </a:r>
          </a:p>
          <a:p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Increased in stage I</a:t>
            </a:r>
          </a:p>
          <a:p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Irregular and breath holding in stage II</a:t>
            </a:r>
          </a:p>
          <a:p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Breathing regular and abdominal  in stage III</a:t>
            </a:r>
            <a:endParaRPr lang="en-US" sz="2400" dirty="0">
              <a:latin typeface="Andalus" pitchFamily="18" charset="-78"/>
              <a:cs typeface="Andalus" pitchFamily="18" charset="-78"/>
            </a:endParaRPr>
          </a:p>
          <a:p>
            <a:endParaRPr lang="en-US" sz="2400" dirty="0" smtClean="0">
              <a:latin typeface="Andalus" pitchFamily="18" charset="-78"/>
              <a:cs typeface="Andalus" pitchFamily="18" charset="-78"/>
            </a:endParaRPr>
          </a:p>
          <a:p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In stage IV Completely abdominal and diaphragmatic contract cause abdominal bulge and thoracic collapse in inspiration and 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during expiration, the reverse occurs.  </a:t>
            </a:r>
          </a:p>
          <a:p>
            <a:r>
              <a:rPr lang="en-US" sz="2400" dirty="0">
                <a:latin typeface="Andalus" pitchFamily="18" charset="-78"/>
                <a:cs typeface="Andalus" pitchFamily="18" charset="-78"/>
              </a:rPr>
              <a:t>In dogs, oral and cervical movements (tracheal tugging) may be observed during this 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stage IV</a:t>
            </a:r>
            <a:endParaRPr lang="en-US" sz="2400" dirty="0">
              <a:latin typeface="Andalus" pitchFamily="18" charset="-78"/>
              <a:cs typeface="Andalus" pitchFamily="18" charset="-78"/>
            </a:endParaRPr>
          </a:p>
          <a:p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 </a:t>
            </a:r>
            <a:endParaRPr lang="en-US" sz="2400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280" y="228600"/>
            <a:ext cx="320623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 descr="Why Is My Dog Gasping &amp; Honking? It Could Be a Reverse Sneeze! - The  Dogington Po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644" y="4932218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353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24384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Andalus" pitchFamily="18" charset="-78"/>
                <a:cs typeface="Andalus" pitchFamily="18" charset="-78"/>
              </a:rPr>
              <a:t>Circulation  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/>
            </a:r>
            <a:br>
              <a:rPr lang="en-US" dirty="0">
                <a:latin typeface="Andalus" pitchFamily="18" charset="-78"/>
                <a:cs typeface="Andalus" pitchFamily="18" charset="-78"/>
              </a:rPr>
            </a:br>
            <a:endParaRPr lang="en-US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81000" y="838200"/>
            <a:ext cx="8534400" cy="58674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Do 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not measure pressure but they depend on pulse rate or bleeding at the surgical site </a:t>
            </a:r>
            <a:endParaRPr lang="en-US" sz="2400" dirty="0" smtClean="0">
              <a:latin typeface="Andalus" pitchFamily="18" charset="-78"/>
              <a:cs typeface="Andalus" pitchFamily="18" charset="-78"/>
            </a:endParaRPr>
          </a:p>
          <a:p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Compressing 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an exposed mucous membrane (such as conjunctiva, oral mucosa , or tongue) to give some indication about circulatory status of the 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patient</a:t>
            </a:r>
          </a:p>
          <a:p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Pallor  M.M. as 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a result of hemorrhage or shock and cyanotic as a result of hypoxia </a:t>
            </a:r>
            <a:endParaRPr lang="en-US" sz="2400" dirty="0" smtClean="0">
              <a:latin typeface="Andalus" pitchFamily="18" charset="-78"/>
              <a:cs typeface="Andalus" pitchFamily="18" charset="-78"/>
            </a:endParaRPr>
          </a:p>
          <a:p>
            <a:r>
              <a:rPr lang="en-US" sz="2400" dirty="0">
                <a:latin typeface="Andalus" pitchFamily="18" charset="-78"/>
                <a:cs typeface="Andalus" pitchFamily="18" charset="-78"/>
              </a:rPr>
              <a:t>Pulse rate is strong in Stage I and II arrhythmias sometimes occur with stage 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II</a:t>
            </a:r>
          </a:p>
          <a:p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Regular 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pulse rate and usually </a:t>
            </a:r>
            <a:endParaRPr lang="en-US" sz="2400" dirty="0" smtClean="0">
              <a:latin typeface="Andalus" pitchFamily="18" charset="-78"/>
              <a:cs typeface="Andalus" pitchFamily="18" charset="-78"/>
            </a:endParaRPr>
          </a:p>
          <a:p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slightly 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accelerate in stage 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III</a:t>
            </a:r>
          </a:p>
          <a:p>
            <a:endParaRPr lang="en-US" sz="2400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950413"/>
            <a:ext cx="1828800" cy="290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1506" y="4800600"/>
            <a:ext cx="2807494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1060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906</Words>
  <Application>Microsoft Office PowerPoint</Application>
  <PresentationFormat>عرض على الشاشة (3:4)‏</PresentationFormat>
  <Paragraphs>94</Paragraphs>
  <Slides>14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14</vt:i4>
      </vt:variant>
    </vt:vector>
  </HeadingPairs>
  <TitlesOfParts>
    <vt:vector size="15" baseType="lpstr">
      <vt:lpstr>نسق Office</vt:lpstr>
      <vt:lpstr>General anesthesia </vt:lpstr>
      <vt:lpstr>عرض تقديمي في PowerPoint</vt:lpstr>
      <vt:lpstr>Reasons for Administering Anesthesia </vt:lpstr>
      <vt:lpstr>Stages of general anesthesia </vt:lpstr>
      <vt:lpstr>Stage II(stage of delirium or involuntary movement )</vt:lpstr>
      <vt:lpstr>Stage III (stage of surgical anesthesia )</vt:lpstr>
      <vt:lpstr>Stage IV (overdosage)</vt:lpstr>
      <vt:lpstr>Signs of anesthesia  </vt:lpstr>
      <vt:lpstr>Circulation   </vt:lpstr>
      <vt:lpstr>Ocular signs </vt:lpstr>
      <vt:lpstr>عرض تقديمي في PowerPoint</vt:lpstr>
      <vt:lpstr>Other signs of anesthesia </vt:lpstr>
      <vt:lpstr>Physical Signs of Anesthetic Depth</vt:lpstr>
      <vt:lpstr>The presence of a palpebral reflex is a reliable indicator of a light level of anesthesia. The absence of it suggests a medium or deep level. </vt:lpstr>
    </vt:vector>
  </TitlesOfParts>
  <Company>Microsoft (C)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anesthesia</dc:title>
  <dc:creator>memo</dc:creator>
  <cp:lastModifiedBy>Maher</cp:lastModifiedBy>
  <cp:revision>20</cp:revision>
  <dcterms:created xsi:type="dcterms:W3CDTF">2023-03-18T17:45:51Z</dcterms:created>
  <dcterms:modified xsi:type="dcterms:W3CDTF">2024-02-14T21:11:55Z</dcterms:modified>
</cp:coreProperties>
</file>